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1" r:id="rId3"/>
    <p:sldId id="410" r:id="rId4"/>
    <p:sldId id="414" r:id="rId5"/>
    <p:sldId id="415" r:id="rId6"/>
    <p:sldId id="416" r:id="rId7"/>
    <p:sldId id="417" r:id="rId8"/>
    <p:sldId id="427" r:id="rId9"/>
    <p:sldId id="419" r:id="rId10"/>
    <p:sldId id="413" r:id="rId11"/>
    <p:sldId id="424" r:id="rId12"/>
    <p:sldId id="425" r:id="rId13"/>
    <p:sldId id="428" r:id="rId14"/>
    <p:sldId id="432" r:id="rId15"/>
    <p:sldId id="422" r:id="rId16"/>
    <p:sldId id="433" r:id="rId17"/>
    <p:sldId id="423" r:id="rId18"/>
    <p:sldId id="431" r:id="rId19"/>
    <p:sldId id="435" r:id="rId20"/>
    <p:sldId id="434" r:id="rId21"/>
    <p:sldId id="337" r:id="rId22"/>
    <p:sldId id="311" r:id="rId23"/>
    <p:sldId id="375" r:id="rId24"/>
    <p:sldId id="376" r:id="rId25"/>
    <p:sldId id="374" r:id="rId2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726" autoAdjust="0"/>
  </p:normalViewPr>
  <p:slideViewPr>
    <p:cSldViewPr>
      <p:cViewPr>
        <p:scale>
          <a:sx n="50" d="100"/>
          <a:sy n="50" d="100"/>
        </p:scale>
        <p:origin x="-95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5EBB811-3C2E-4B0A-A5A4-0F6CFF539F42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5C040AD-7CBC-4B5F-B639-42678E1026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F3B447-C9BE-4078-B4FD-9BFDE877CC9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7510F94-8EA5-43EF-A2F3-F0B2A8A897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25364-985E-466C-8378-07FD6E973B6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1F573-09E0-48E1-AD23-145683F8A38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E820B-76DD-476F-9D88-C477D867A9F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18456B-F966-46CD-9A97-F0C1E3A1AEC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07F2FE-69F6-473D-A3EB-F8F7D974F6F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77669-ADCC-46E7-AA4F-1A4442B5B32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DCBE7F-861A-4F3F-8A14-E3C57F9919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C0C3F-18EC-4BAD-B38D-EC1BF8FD182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C80BA-6398-4077-B347-461894BFB4E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337E6-32EE-4DCA-8B61-0CF3A8AAC6A2}" type="slidenum">
              <a:rPr lang="zh-TW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DC8390-1EE9-45EB-8A6D-E571F58F0A9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C8D42B-F1B4-4153-93AE-22C48627EC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992420-2BDA-45B2-BB71-2F09FD007D6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5A5D6-CA4A-46D8-A372-5FA7C2B12E7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22F055-8C43-4F52-9842-C81E3A20859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480AA-17E7-4614-BF43-96AC63D7D8C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60335E-4591-40E7-BC48-0F581D7C32A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312B1B-A62F-4D5F-8FDA-7FD56DE4FB4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9A1815-BC2E-4599-8300-04F1ACF08ED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C0D9BC-53B3-4BE1-B5C9-CE964FA342F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20F9-B82B-47A1-AECF-16EDF4C8F45C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E205-6768-4A4D-8408-1F6CD89CF9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E832-D216-4E63-82C0-08F5E2A2DC04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1010-5551-4E2F-8955-26A77CF09C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25C4-8FE1-48F1-9886-B99953EA74B3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B497-D783-43CB-B298-53D3FC7B1A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3653-CB80-4530-A1C2-9EEA46E813B2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69D2-3024-4D51-B5F2-92379F9566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6C67-38A3-47D5-9B6F-740CC511B1F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703B-036F-468D-BDED-8210EAF9E3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0BF4-C68B-4627-9918-D2DA70644747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76E5-8A41-44CD-8E79-D1D6D897EE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4C32-DE5E-4E8A-862C-A3A8C939DE5D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71D1-9802-47FA-8DA5-3C6EFD6AF8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B947-56A7-4C4E-A1E1-79BB5A765D3E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6308-835B-4519-B370-9C8C722ED9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5B06-EFD7-4A83-BDD8-B633AB3276D6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2A26-DA96-4AB0-A162-42022533AA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AF57-906C-4D30-9DF2-E124D85758A6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9D26-AE26-4C5E-AE77-414DDE49C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E1CD-8E0B-4C4A-8674-2DBB0AD1B5B5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2D21-2343-403F-94C7-6AB6ACFF6A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A3FAB2-B7F8-480D-BBFA-50C46C4811C8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80FBF7-0F0E-40A0-812C-3930A9734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f.t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163.20.78.133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aezcpc@nccu.edu.t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nccu.edu.tw/~iaezcp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0"/>
          </a:xfrm>
        </p:spPr>
        <p:txBody>
          <a:bodyPr/>
          <a:lstStyle/>
          <a:p>
            <a:r>
              <a:rPr lang="zh-TW" altLang="en-US" b="1" smtClean="0"/>
              <a:t>突圍中的職業教育</a:t>
            </a:r>
            <a:r>
              <a:rPr lang="en-US" altLang="zh-TW" b="1" smtClean="0"/>
              <a:t/>
            </a:r>
            <a:br>
              <a:rPr lang="en-US" altLang="zh-TW" b="1" smtClean="0"/>
            </a:br>
            <a:r>
              <a:rPr lang="zh-TW" altLang="en-US" b="1" smtClean="0"/>
              <a:t>－效能與效率</a:t>
            </a: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56388" cy="2422525"/>
          </a:xfrm>
        </p:spPr>
        <p:txBody>
          <a:bodyPr/>
          <a:lstStyle/>
          <a:p>
            <a:r>
              <a:rPr lang="zh-TW" altLang="en-US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周祝瑛</a:t>
            </a:r>
            <a:endParaRPr lang="en-US" altLang="zh-TW" b="1" smtClean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台灣政治大學教育系教授</a:t>
            </a:r>
            <a:endParaRPr lang="en-US" altLang="zh-TW" sz="2200" b="1" smtClean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美國傅爾布萊特資深學者</a:t>
            </a:r>
            <a:endParaRPr lang="en-US" altLang="zh-TW" sz="2200" b="1" smtClean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8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全國教育效能學術委員會第六屆學術年會</a:t>
            </a:r>
            <a:endParaRPr lang="en-US" altLang="zh-TW" sz="2800" b="1" smtClean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  <a:p>
            <a:r>
              <a:rPr lang="zh-TW" altLang="en-US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湖南農業大學教育學院、長沙、</a:t>
            </a:r>
            <a:r>
              <a:rPr lang="en-US" altLang="zh-TW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2016</a:t>
            </a:r>
            <a:r>
              <a:rPr lang="zh-TW" altLang="en-US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、</a:t>
            </a:r>
            <a:r>
              <a:rPr lang="en-US" altLang="zh-TW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11</a:t>
            </a:r>
            <a:r>
              <a:rPr lang="zh-TW" altLang="en-US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、</a:t>
            </a:r>
            <a:r>
              <a:rPr lang="en-US" altLang="zh-TW" sz="2200" b="1" smtClean="0">
                <a:solidFill>
                  <a:schemeClr val="tx1"/>
                </a:solidFill>
                <a:latin typeface="FangSong" pitchFamily="49" charset="-122"/>
                <a:ea typeface="FangSong" pitchFamily="49" charset="-122"/>
              </a:rPr>
              <a:t>27-28</a:t>
            </a:r>
          </a:p>
          <a:p>
            <a:endParaRPr lang="en-US" altLang="zh-TW" sz="2800" b="1" smtClean="0">
              <a:solidFill>
                <a:schemeClr val="tx1"/>
              </a:solidFill>
              <a:latin typeface="FangSong" pitchFamily="49" charset="-122"/>
              <a:ea typeface="FangSong" pitchFamily="49" charset="-122"/>
            </a:endParaRPr>
          </a:p>
          <a:p>
            <a:endParaRPr lang="zh-TW" altLang="en-US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2.</a:t>
            </a:r>
            <a:r>
              <a:rPr lang="zh-TW" altLang="en-US" smtClean="0"/>
              <a:t> </a:t>
            </a:r>
            <a:r>
              <a:rPr lang="en-US" altLang="zh-TW" smtClean="0"/>
              <a:t> </a:t>
            </a:r>
            <a:r>
              <a:rPr lang="zh-TW" altLang="en-US" smtClean="0"/>
              <a:t>職業教育哪些地方需要突圍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b="1" dirty="0" smtClean="0"/>
              <a:t>(1)</a:t>
            </a:r>
            <a:r>
              <a:rPr lang="zh-TW" altLang="en-US" sz="4000" b="1" dirty="0" smtClean="0"/>
              <a:t> 觀念上：</a:t>
            </a:r>
            <a:endParaRPr lang="en-US" altLang="zh-TW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是一流還是二、三流人才</a:t>
            </a:r>
            <a:r>
              <a:rPr lang="en-US" altLang="zh-TW" sz="4000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   一所職高辦學費用＝五所普通高中！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   職高科系與課程比普高複雜許多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   職高中充滿了「偏才」與「天才」學生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    很會動手做的學生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    到處都缺工、缺人的行業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b="1" dirty="0" smtClean="0"/>
              <a:t>(2)</a:t>
            </a:r>
            <a:r>
              <a:rPr lang="zh-TW" altLang="en-US" sz="4000" b="1" dirty="0" smtClean="0"/>
              <a:t>  </a:t>
            </a:r>
            <a:r>
              <a:rPr lang="zh-TW" altLang="en-US" sz="4000" b="1" smtClean="0"/>
              <a:t>培養方向</a:t>
            </a:r>
            <a:r>
              <a:rPr lang="zh-TW" altLang="en-US" sz="4000" smtClean="0"/>
              <a:t>：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000" dirty="0" smtClean="0"/>
              <a:t>            課程上培養「一門深入」或「既寬又廣」的人才</a:t>
            </a:r>
            <a:r>
              <a:rPr lang="en-US" altLang="zh-TW" sz="4000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b="1" dirty="0" smtClean="0"/>
              <a:t>(3)</a:t>
            </a:r>
            <a:r>
              <a:rPr lang="zh-TW" altLang="en-US" b="1" dirty="0" smtClean="0"/>
              <a:t> 師資水準與專業資格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      一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匠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難求 的業界師資人才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      專業教師</a:t>
            </a:r>
            <a:r>
              <a:rPr lang="en-US" altLang="zh-TW" dirty="0" smtClean="0"/>
              <a:t>VS</a:t>
            </a:r>
            <a:r>
              <a:rPr lang="zh-TW" altLang="en-US" dirty="0" smtClean="0"/>
              <a:t> </a:t>
            </a:r>
            <a:r>
              <a:rPr lang="en-US" altLang="zh-TW" dirty="0" smtClean="0"/>
              <a:t>.</a:t>
            </a:r>
            <a:r>
              <a:rPr lang="zh-TW" altLang="en-US" dirty="0" smtClean="0"/>
              <a:t> 普通教師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      聘用資格的差異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dirty="0" smtClean="0"/>
              <a:t>(</a:t>
            </a:r>
            <a:r>
              <a:rPr lang="en-US" altLang="zh-TW" b="1" dirty="0" smtClean="0"/>
              <a:t>4)</a:t>
            </a:r>
            <a:r>
              <a:rPr lang="zh-TW" altLang="en-US" b="1" dirty="0" smtClean="0"/>
              <a:t>  升學途徑：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       專升本的鬆綁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        在職進修管道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</a:t>
            </a:r>
            <a:r>
              <a:rPr lang="zh-TW" altLang="en-US" smtClean="0"/>
              <a:t>職業教育如何突圍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147050" cy="4968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萬般皆下品、唯有「動手」高 ：家長觀念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台灣經驗：從「廣設高中大學」中發現錯誤，學到經驗。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教育主管部門在政策上倡導職業教育、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升學制度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專升本</a:t>
            </a:r>
            <a:r>
              <a:rPr lang="en-US" altLang="zh-TW" dirty="0" smtClean="0"/>
              <a:t>)</a:t>
            </a:r>
            <a:r>
              <a:rPr lang="zh-TW" altLang="en-US" dirty="0" smtClean="0"/>
              <a:t>鬆綁、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師資需有企業工作經驗、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鼓勵產學合作、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業界師資的遴聘。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誰，比較好用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r>
              <a:rPr lang="zh-TW" altLang="en-US" smtClean="0"/>
              <a:t>用人單位：重「學力」而非「學歷」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      </a:t>
            </a:r>
            <a:r>
              <a:rPr lang="en-US" altLang="zh-TW" smtClean="0"/>
              <a:t>(</a:t>
            </a:r>
            <a:r>
              <a:rPr lang="zh-TW" altLang="en-US" smtClean="0"/>
              <a:t>學歷與學位保鮮期只有三年</a:t>
            </a:r>
            <a:r>
              <a:rPr lang="en-US" altLang="zh-TW" smtClean="0"/>
              <a:t>)</a:t>
            </a:r>
            <a:r>
              <a:rPr lang="zh-TW" altLang="en-US" smtClean="0"/>
              <a:t> 。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雇主喜愛用台灣科技大學學生，而非台灣大學的學生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 descr="C:\Users\user\Desktop\備份資料\Ying Application 2015\陳穎照片\Ying Photos of farm practice\Class working 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跨領域能力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當法國餐飲學校第一堂課即要求學生上美術課</a:t>
            </a:r>
            <a:r>
              <a:rPr lang="en-US" altLang="zh-TW" dirty="0" smtClean="0"/>
              <a:t>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蘋果電腦為何與眾不同？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當全球暖化時，園藝科的學生必須為此報告他們的農作物如何受到影響？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當修車工需要閱讀進口車的外文說明書與懂得電腦操作、 、 、 。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 descr="C:\Users\user\Desktop\備份資料\Ying Application 2015\陳穎照片\Ying Photos of farm practice\My flower arran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39200" y="-4089400"/>
            <a:ext cx="26822400" cy="150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專業技術教育與人文素養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除了技術養成，還需要人文素養</a:t>
            </a:r>
            <a:r>
              <a:rPr lang="en-US" altLang="zh-TW" dirty="0" smtClean="0"/>
              <a:t>(</a:t>
            </a:r>
            <a:r>
              <a:rPr lang="zh-TW" altLang="en-US" dirty="0" smtClean="0"/>
              <a:t>博</a:t>
            </a:r>
            <a:r>
              <a:rPr lang="zh-TW" altLang="en-US" smtClean="0"/>
              <a:t>雅教育</a:t>
            </a:r>
            <a:r>
              <a:rPr lang="en-US" altLang="zh-TW" smtClean="0"/>
              <a:t>)</a:t>
            </a:r>
            <a:r>
              <a:rPr lang="zh-TW" altLang="en-US" smtClean="0"/>
              <a:t>、</a:t>
            </a:r>
            <a:r>
              <a:rPr lang="zh-TW" altLang="en-US" dirty="0" smtClean="0"/>
              <a:t>語文與邏輯思考、敬業態度，與做中學的挫折容忍力。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「與時俱進」的終身學習。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更重要的是學生本身的「自信心」！ ！ ！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mtClean="0"/>
              <a:t>網路時代</a:t>
            </a:r>
            <a:r>
              <a:rPr lang="zh-TW" altLang="en-US" smtClean="0"/>
              <a:t>的</a:t>
            </a:r>
            <a:r>
              <a:rPr lang="zh-CN" altLang="en-US" smtClean="0"/>
              <a:t>創新人才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i="1" dirty="0" smtClean="0">
                <a:solidFill>
                  <a:srgbClr val="FF0000"/>
                </a:solidFill>
                <a:latin typeface="Gulim" pitchFamily="34" charset="-127"/>
                <a:ea typeface="Gulim" pitchFamily="34" charset="-127"/>
              </a:rPr>
              <a:t>除了「創新」還需要有點「叛逆」</a:t>
            </a:r>
            <a:endParaRPr lang="en-US" altLang="zh-TW" i="1" dirty="0" smtClean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9459" name="Picture 2" descr="C:\Users\user\Desktop\備份資料\Ying Application 2015\陳穎照片\Ying Photos of farm practice\Ying in the fie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-868363"/>
            <a:ext cx="4410075" cy="78660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職業教育「效能」與「效率」問題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b="1" dirty="0" smtClean="0"/>
              <a:t>效能：</a:t>
            </a:r>
            <a:endParaRPr lang="en-US" altLang="zh-CN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smtClean="0"/>
              <a:t>要因材施教：不僅要</a:t>
            </a: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多元入學</a:t>
            </a:r>
            <a:r>
              <a:rPr lang="zh-TW" altLang="en-US" sz="4000" smtClean="0"/>
              <a:t>，更要</a:t>
            </a: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多元學制</a:t>
            </a: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新細明體"/>
              </a:rPr>
              <a:t>、</a:t>
            </a: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多元學習</a:t>
            </a:r>
            <a:r>
              <a:rPr lang="zh-TW" altLang="en-US" sz="4000" smtClean="0"/>
              <a:t>。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>要公平對待：城鄉差距、教育資源、因地制宜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b="1" dirty="0" smtClean="0"/>
              <a:t>效率：</a:t>
            </a:r>
            <a:endParaRPr lang="zh-TW" altLang="en-US" sz="40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TW" altLang="en-US" sz="4000" dirty="0" smtClean="0"/>
              <a:t>      初中階段即開始</a:t>
            </a:r>
            <a:r>
              <a:rPr lang="zh-TW" altLang="en-US" sz="4000" b="1" dirty="0" smtClean="0"/>
              <a:t>養成動手</a:t>
            </a:r>
            <a:r>
              <a:rPr lang="zh-CN" altLang="en-US" sz="4000" b="1" dirty="0" smtClean="0"/>
              <a:t>的能力</a:t>
            </a:r>
            <a:endParaRPr lang="zh-TW" altLang="en-US" sz="4000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CN" altLang="en-US" sz="4000" b="1" dirty="0" smtClean="0"/>
              <a:t>      </a:t>
            </a:r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TW" altLang="en-US" sz="4000" b="1" dirty="0" smtClean="0"/>
              <a:t>      透過學校實習、企業實習 與社會志工</a:t>
            </a:r>
            <a:r>
              <a:rPr lang="zh-TW" altLang="en-US" sz="4000" b="1" smtClean="0"/>
              <a:t>，培養</a:t>
            </a:r>
            <a:r>
              <a:rPr lang="zh-CN" altLang="en-US" sz="4000" b="1" smtClean="0"/>
              <a:t>解決問題、</a:t>
            </a:r>
            <a:endParaRPr lang="en-US" altLang="zh-CN" sz="4000" b="1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TW" altLang="en-US" sz="4000" b="1" dirty="0" smtClean="0"/>
              <a:t>      </a:t>
            </a:r>
            <a:endParaRPr lang="en-US" altLang="zh-TW" sz="4000" b="1" dirty="0" smtClean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zh-TW" altLang="en-US" sz="4000" b="1" smtClean="0"/>
              <a:t>       團隊合作、判斷資訊、運用科技、與國際觀 等能力</a:t>
            </a:r>
            <a:r>
              <a:rPr lang="zh-TW" altLang="en-US" sz="4000" smtClean="0"/>
              <a:t> </a:t>
            </a:r>
            <a:endParaRPr lang="zh-TW" altLang="en-US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b="1" dirty="0" smtClean="0"/>
              <a:t>建立證照制度</a:t>
            </a:r>
            <a:endParaRPr lang="en-US" altLang="zh-TW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i="1" dirty="0" smtClean="0">
              <a:solidFill>
                <a:srgbClr val="FF0000"/>
              </a:solidFill>
              <a:latin typeface="Gulim" pitchFamily="34" charset="-127"/>
              <a:ea typeface="Gulim" pitchFamily="34" charset="-127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zh-TW" altLang="en-US" dirty="0" smtClean="0"/>
              <a:t>職業教育為什麼需要突圍</a:t>
            </a:r>
            <a:r>
              <a:rPr lang="en-US" altLang="zh-TW" dirty="0" smtClean="0"/>
              <a:t>?     (Why)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職業教育哪些地方需要突圍</a:t>
            </a:r>
            <a:r>
              <a:rPr lang="en-US" altLang="zh-TW" dirty="0" smtClean="0"/>
              <a:t>?   (What)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職業教育如何突圍</a:t>
            </a:r>
            <a:r>
              <a:rPr lang="en-US" altLang="zh-TW" dirty="0" smtClean="0"/>
              <a:t>?                     (How)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dirty="0" smtClean="0"/>
              <a:t>4.</a:t>
            </a:r>
            <a:r>
              <a:rPr lang="zh-TW" altLang="en-US" dirty="0" smtClean="0"/>
              <a:t>  效能與效率問題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8" name="Picture 2" descr="C:\Users\user\Desktop\備份資料\Ying Application 2015\陳穎照片\Ying Photos of farm practice\Ying's Harvest Organic 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0"/>
            <a:ext cx="4105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thank-you-road-sig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704138" cy="4921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2531" name="AutoShape 2"/>
          <p:cNvSpPr>
            <a:spLocks/>
          </p:cNvSpPr>
          <p:nvPr/>
        </p:nvSpPr>
        <p:spPr bwMode="auto">
          <a:xfrm>
            <a:off x="0" y="6400800"/>
            <a:ext cx="9144000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b"/>
          <a:lstStyle/>
          <a:p>
            <a:fld id="{80B1CB57-ED10-4CA5-A020-E5181408862C}" type="slidenum">
              <a:rPr kumimoji="0" lang="zh-TW" altLang="zh-TW" sz="240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pPr/>
              <a:t>21</a:t>
            </a:fld>
            <a:endParaRPr kumimoji="0" lang="zh-TW" altLang="zh-TW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5451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7200" dirty="0" smtClean="0"/>
              <a:t>謝謝聆聽，</a:t>
            </a:r>
            <a:endParaRPr lang="en-US" altLang="zh-TW" sz="7200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7200" dirty="0"/>
              <a:t>歡迎</a:t>
            </a:r>
            <a:r>
              <a:rPr lang="zh-TW" altLang="en-US" sz="7200" dirty="0" smtClean="0"/>
              <a:t>指教！</a:t>
            </a:r>
            <a:endParaRPr lang="zh-TW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ChangeArrowheads="1"/>
          </p:cNvSpPr>
          <p:nvPr/>
        </p:nvSpPr>
        <p:spPr bwMode="auto">
          <a:xfrm>
            <a:off x="3348038" y="3743325"/>
            <a:ext cx="48958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 algn="ctr"/>
            <a:r>
              <a:rPr kumimoji="0" lang="zh-TW" altLang="en-US" sz="2800">
                <a:latin typeface="Calibri" pitchFamily="34" charset="0"/>
                <a:ea typeface="標楷體" pitchFamily="65" charset="-120"/>
              </a:rPr>
              <a:t>國立政治大學教育學系教授</a:t>
            </a:r>
          </a:p>
          <a:p>
            <a:pPr indent="304800" algn="ctr"/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美國洛杉磯加州大學（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UCLA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）博士</a:t>
            </a:r>
          </a:p>
          <a:p>
            <a:pPr indent="304800" algn="ctr"/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>
                <a:latin typeface="Calibri" pitchFamily="34" charset="0"/>
                <a:hlinkClick r:id="rId3"/>
              </a:rPr>
              <a:t>台灣競爭力論壇</a:t>
            </a:r>
            <a:r>
              <a:rPr kumimoji="0" lang="zh-TW" altLang="en-US" sz="2400">
                <a:latin typeface="Calibri" pitchFamily="34" charset="0"/>
              </a:rPr>
              <a:t>教育組召集人</a:t>
            </a:r>
          </a:p>
          <a:p>
            <a:pPr indent="304800" algn="ctr"/>
            <a:r>
              <a:rPr kumimoji="0" lang="zh-TW" altLang="en-US" sz="2400">
                <a:latin typeface="Calibri" pitchFamily="34" charset="0"/>
                <a:hlinkClick r:id="rId4"/>
              </a:rPr>
              <a:t>教改總體檢論壇</a:t>
            </a:r>
            <a:r>
              <a:rPr kumimoji="0" lang="zh-TW" altLang="en-US" sz="2400">
                <a:latin typeface="Calibri" pitchFamily="34" charset="0"/>
              </a:rPr>
              <a:t>執行秘書</a:t>
            </a:r>
          </a:p>
          <a:p>
            <a:pPr indent="304800" algn="ctr"/>
            <a:endParaRPr kumimoji="0" lang="zh-TW" altLang="en-US">
              <a:latin typeface="Calibri" pitchFamily="34" charset="0"/>
            </a:endParaRPr>
          </a:p>
          <a:p>
            <a:pPr indent="304800" algn="ctr"/>
            <a:r>
              <a:rPr kumimoji="0" lang="zh-TW" altLang="en-US">
                <a:latin typeface="Calibri" pitchFamily="34" charset="0"/>
              </a:rPr>
              <a:t>                                     </a:t>
            </a:r>
          </a:p>
        </p:txBody>
      </p:sp>
      <p:pic>
        <p:nvPicPr>
          <p:cNvPr id="24579" name="Picture 14" descr="pro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49275"/>
            <a:ext cx="41497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8B1BD-6BB1-4691-8A9B-09BB5703917E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image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3375"/>
            <a:ext cx="1785937" cy="2520950"/>
          </a:xfrm>
        </p:spPr>
      </p:pic>
      <p:pic>
        <p:nvPicPr>
          <p:cNvPr id="25603" name="Picture 11" descr="imag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25538"/>
            <a:ext cx="1873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2" descr="imag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989138"/>
            <a:ext cx="17557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3" descr="imag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852738"/>
            <a:ext cx="17700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 descr="imag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716338"/>
            <a:ext cx="17256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5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7188" y="2857500"/>
            <a:ext cx="80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7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4292600"/>
            <a:ext cx="1727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8" descr="image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4581525"/>
            <a:ext cx="17287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5076825" y="333375"/>
            <a:ext cx="35274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出版書籍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對話時間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Q &amp; A</a:t>
            </a:r>
          </a:p>
          <a:p>
            <a:pPr>
              <a:lnSpc>
                <a:spcPct val="90000"/>
              </a:lnSpc>
            </a:pPr>
            <a:endParaRPr lang="en-US" altLang="zh-TW" sz="2800" smtClean="0"/>
          </a:p>
          <a:p>
            <a:pPr>
              <a:lnSpc>
                <a:spcPct val="90000"/>
              </a:lnSpc>
            </a:pPr>
            <a:endParaRPr lang="en-US" altLang="zh-TW" sz="28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周祝瑛</a:t>
            </a:r>
          </a:p>
          <a:p>
            <a:pPr>
              <a:lnSpc>
                <a:spcPct val="90000"/>
              </a:lnSpc>
            </a:pPr>
            <a:r>
              <a:rPr lang="zh-TW" altLang="en-US" sz="2800" smtClean="0"/>
              <a:t>著有  誰捉弄了台灣教改？ 台灣教育怎麼辦？等書</a:t>
            </a:r>
          </a:p>
          <a:p>
            <a:pPr>
              <a:lnSpc>
                <a:spcPct val="90000"/>
              </a:lnSpc>
            </a:pPr>
            <a:r>
              <a:rPr lang="zh-TW" altLang="en-US" sz="2800" smtClean="0"/>
              <a:t>國立政治大學教育系教授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Email:</a:t>
            </a:r>
            <a:r>
              <a:rPr lang="en-US" altLang="zh-TW" sz="2800" smtClean="0">
                <a:hlinkClick r:id="rId3"/>
              </a:rPr>
              <a:t>iaezcpc@nccu.edu.tw</a:t>
            </a:r>
            <a:endParaRPr lang="en-US" altLang="zh-TW" sz="28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個人網站</a:t>
            </a:r>
            <a:r>
              <a:rPr lang="en-US" altLang="zh-TW" sz="2800" smtClean="0">
                <a:hlinkClick r:id="rId4"/>
              </a:rPr>
              <a:t>http://www3.nccu.edu.tw/~iaezcpc/</a:t>
            </a:r>
            <a:endParaRPr lang="en-US" altLang="zh-TW" sz="2800" smtClean="0"/>
          </a:p>
          <a:p>
            <a:pPr>
              <a:lnSpc>
                <a:spcPct val="90000"/>
              </a:lnSpc>
            </a:pPr>
            <a:endParaRPr lang="en-US" altLang="zh-TW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</a:t>
            </a:r>
            <a:r>
              <a:rPr lang="zh-TW" altLang="en-US" smtClean="0"/>
              <a:t>、</a:t>
            </a:r>
            <a:r>
              <a:rPr lang="en-US" altLang="zh-TW" smtClean="0"/>
              <a:t> </a:t>
            </a:r>
            <a:r>
              <a:rPr lang="zh-TW" altLang="en-US" smtClean="0"/>
              <a:t>職業教育為什麼需要突圍</a:t>
            </a:r>
            <a:r>
              <a:rPr lang="en-US" altLang="zh-TW" smtClean="0"/>
              <a:t>?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z="4000" smtClean="0"/>
              <a:t>從「職業養成」</a:t>
            </a:r>
            <a:endParaRPr lang="en-US" altLang="zh-TW" sz="4000" smtClean="0"/>
          </a:p>
          <a:p>
            <a:pPr>
              <a:buFont typeface="Arial" charset="0"/>
              <a:buNone/>
            </a:pPr>
            <a:r>
              <a:rPr lang="zh-TW" altLang="en-US" sz="4000" smtClean="0"/>
              <a:t>            到「專業技術能力與自信」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什麼樣的</a:t>
            </a:r>
            <a:r>
              <a:rPr lang="zh-CN" altLang="en-US" smtClean="0"/>
              <a:t>教育才</a:t>
            </a:r>
            <a:r>
              <a:rPr lang="zh-TW" altLang="en-US" smtClean="0"/>
              <a:t>合適</a:t>
            </a:r>
            <a:r>
              <a:rPr lang="zh-CN" altLang="en-US" smtClean="0"/>
              <a:t>呢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b="1" smtClean="0"/>
              <a:t>2008</a:t>
            </a:r>
            <a:r>
              <a:rPr lang="zh-TW" altLang="en-US" b="1" smtClean="0"/>
              <a:t>年諾貝爾經濟學得主 保羅</a:t>
            </a:r>
            <a:r>
              <a:rPr lang="en-US" altLang="zh-TW" b="1" smtClean="0"/>
              <a:t>·</a:t>
            </a:r>
            <a:r>
              <a:rPr lang="zh-TW" altLang="en-US" b="1" smtClean="0"/>
              <a:t>克魯格曼</a:t>
            </a:r>
            <a:r>
              <a:rPr lang="en-US" altLang="zh-TW" b="1" smtClean="0"/>
              <a:t>(</a:t>
            </a:r>
            <a:r>
              <a:rPr lang="zh-TW" altLang="zh-TW" dirty="0" smtClean="0"/>
              <a:t>Paul Robin Krugman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2013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06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22</a:t>
            </a:r>
            <a:r>
              <a:rPr lang="zh-TW" altLang="en-US" smtClean="0"/>
              <a:t> </a:t>
            </a:r>
            <a:r>
              <a:rPr lang="zh-TW" altLang="en-US" b="1" smtClean="0"/>
              <a:t>日發表一文</a:t>
            </a:r>
            <a:endParaRPr lang="en-US" altLang="zh-TW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i="1" smtClean="0">
                <a:latin typeface="+mj-ea"/>
                <a:ea typeface="+mj-ea"/>
              </a:rPr>
              <a:t>“</a:t>
            </a:r>
            <a:r>
              <a:rPr lang="zh-TW" altLang="en-US" sz="4400" b="1" i="1" smtClean="0">
                <a:solidFill>
                  <a:srgbClr val="FF0000"/>
                </a:solidFill>
                <a:latin typeface="+mj-ea"/>
                <a:ea typeface="+mj-ea"/>
              </a:rPr>
              <a:t>受教育越多，越難養家糊口？</a:t>
            </a:r>
            <a:r>
              <a:rPr lang="en-US" altLang="zh-TW" sz="4400" b="1" i="1" smtClean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endParaRPr lang="zh-TW" altLang="en-US" sz="4400" b="1" i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大學文憑與學歷貶值了嗎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smtClean="0"/>
              <a:t>受教育程度較高的人未來在工作中</a:t>
            </a:r>
            <a:r>
              <a:rPr lang="zh-TW" altLang="en-US" sz="4800" b="1" smtClean="0"/>
              <a:t>被取代和貶值</a:t>
            </a:r>
            <a:r>
              <a:rPr lang="zh-TW" altLang="en-US" sz="4800" smtClean="0"/>
              <a:t>的可能性，與受教育程度較低者差不多。為什麼</a:t>
            </a:r>
            <a:r>
              <a:rPr lang="en-US" altLang="zh-TW" sz="4800" smtClean="0"/>
              <a:t>?</a:t>
            </a:r>
            <a:endParaRPr lang="en-US" altLang="zh-CN" sz="4800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mtClean="0"/>
              <a:t>麥肯錫全球研究所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(McKinsey Global Institute)</a:t>
            </a:r>
            <a:endParaRPr lang="zh-TW" altLang="en-US" dirty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未來「顛覆性」的重大新技術，如：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b="1" i="1" smtClean="0">
                <a:solidFill>
                  <a:srgbClr val="FF0000"/>
                </a:solidFill>
              </a:rPr>
              <a:t>        －「知識工作自動化」 ，由</a:t>
            </a:r>
            <a:r>
              <a:rPr lang="zh-CN" altLang="en-US" sz="3900" b="1" i="1" smtClean="0">
                <a:solidFill>
                  <a:srgbClr val="FF0000"/>
                </a:solidFill>
              </a:rPr>
              <a:t>軟體</a:t>
            </a:r>
            <a:r>
              <a:rPr lang="zh-TW" altLang="en-US" b="1" i="1" smtClean="0">
                <a:solidFill>
                  <a:srgbClr val="FF0000"/>
                </a:solidFill>
              </a:rPr>
              <a:t>來承擔以前        需要高校畢業生才能做的工作，</a:t>
            </a:r>
            <a:endParaRPr lang="en-US" altLang="zh-TW" b="1" i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b="1" i="1" smtClean="0">
                <a:solidFill>
                  <a:srgbClr val="FF0000"/>
                </a:solidFill>
              </a:rPr>
              <a:t>     －    以機械人技術替代專業醫護人員。</a:t>
            </a:r>
            <a:endParaRPr lang="en-US" altLang="zh-TW" b="1" i="1" smtClean="0">
              <a:solidFill>
                <a:srgbClr val="FF0000"/>
              </a:solidFill>
            </a:endParaRPr>
          </a:p>
          <a:p>
            <a:r>
              <a:rPr lang="zh-TW" altLang="en-US" smtClean="0"/>
              <a:t>這些技術正在打破現有的市場和社會安排，顛覆過去須長時間培養的學校教育與技能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r>
              <a:rPr lang="zh-TW" altLang="en-US" b="1" smtClean="0"/>
              <a:t>從</a:t>
            </a:r>
            <a:r>
              <a:rPr lang="en-US" altLang="zh-TW" b="1" smtClean="0"/>
              <a:t>PC</a:t>
            </a:r>
            <a:r>
              <a:rPr lang="zh-CN" altLang="en-US" b="1" smtClean="0"/>
              <a:t>到平板電腦</a:t>
            </a:r>
            <a:r>
              <a:rPr lang="zh-TW" altLang="en-US" b="1" smtClean="0"/>
              <a:t>、手機、、、。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網路時代的職業教育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4000" smtClean="0"/>
              <a:t>Tumblr</a:t>
            </a:r>
            <a:r>
              <a:rPr lang="zh-TW" altLang="en-US" sz="4000" smtClean="0"/>
              <a:t>，一個微部落格網站，讓臉書（</a:t>
            </a:r>
            <a:r>
              <a:rPr lang="en-US" altLang="zh-TW" sz="4000" smtClean="0"/>
              <a:t>Facebook</a:t>
            </a:r>
            <a:r>
              <a:rPr lang="zh-TW" altLang="en-US" sz="4000" smtClean="0"/>
              <a:t>）被嫌棄過時，讓雅虎（</a:t>
            </a:r>
            <a:r>
              <a:rPr lang="en-US" altLang="zh-TW" sz="4000" smtClean="0"/>
              <a:t>Yahoo</a:t>
            </a:r>
            <a:r>
              <a:rPr lang="en-US" altLang="zh-TW" sz="4000" dirty="0" smtClean="0"/>
              <a:t>!</a:t>
            </a:r>
            <a:r>
              <a:rPr lang="zh-TW" altLang="en-US" sz="4000" dirty="0" smtClean="0"/>
              <a:t>）</a:t>
            </a:r>
            <a:r>
              <a:rPr lang="en-US" altLang="zh-CN" sz="4000" dirty="0" smtClean="0"/>
              <a:t>2011</a:t>
            </a:r>
            <a:r>
              <a:rPr lang="zh-TW" altLang="en-US" sz="4000" dirty="0" smtClean="0"/>
              <a:t>年</a:t>
            </a:r>
            <a:r>
              <a:rPr lang="zh-CN" altLang="zh-TW" sz="4000" dirty="0" smtClean="0"/>
              <a:t>5月</a:t>
            </a:r>
            <a:r>
              <a:rPr lang="zh-CN" altLang="zh-TW" sz="4000" smtClean="0"/>
              <a:t>20日</a:t>
            </a:r>
            <a:r>
              <a:rPr lang="zh-TW" altLang="en-US" sz="4000" smtClean="0"/>
              <a:t>砸十一億美元重金收購。</a:t>
            </a: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4000" smtClean="0"/>
              <a:t>Tumblr</a:t>
            </a:r>
            <a:r>
              <a:rPr lang="zh-CN" altLang="en-US" sz="4000" smtClean="0"/>
              <a:t>創辦人、</a:t>
            </a:r>
            <a:r>
              <a:rPr lang="en-US" altLang="zh-CN" sz="4000" smtClean="0"/>
              <a:t>26</a:t>
            </a:r>
            <a:r>
              <a:rPr lang="zh-CN" altLang="en-US" sz="4000" smtClean="0"/>
              <a:t>歲的高</a:t>
            </a:r>
            <a:r>
              <a:rPr lang="zh-CN" altLang="en-US" sz="4000" i="1" smtClean="0"/>
              <a:t>中輟</a:t>
            </a:r>
            <a:r>
              <a:rPr lang="zh-CN" altLang="en-US" sz="4000" smtClean="0"/>
              <a:t>學生卡普</a:t>
            </a:r>
            <a:r>
              <a:rPr lang="en-US" altLang="zh-CN" sz="4000" smtClean="0"/>
              <a:t>(</a:t>
            </a:r>
            <a:r>
              <a:rPr lang="en-US" altLang="zh-CN" sz="4000" dirty="0" err="1" smtClean="0"/>
              <a:t>Daivid</a:t>
            </a:r>
            <a:r>
              <a:rPr lang="en-US" altLang="zh-CN" sz="4000" dirty="0" smtClean="0"/>
              <a:t> </a:t>
            </a:r>
            <a:r>
              <a:rPr lang="en-US" altLang="zh-CN" sz="4000" smtClean="0"/>
              <a:t>Karp)</a:t>
            </a:r>
            <a:r>
              <a:rPr lang="zh-TW" altLang="en-US" sz="4000" smtClean="0"/>
              <a:t>一夕成為高科技新貴。</a:t>
            </a:r>
            <a:endParaRPr lang="en-US" altLang="zh-CN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4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4525963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那麼 醫生 法官 或工程師 算是</a:t>
            </a:r>
            <a:r>
              <a:rPr lang="zh-TW" altLang="en-US" b="1" smtClean="0">
                <a:solidFill>
                  <a:srgbClr val="3333FF"/>
                </a:solidFill>
                <a:latin typeface="標楷體" pitchFamily="65" charset="-120"/>
              </a:rPr>
              <a:t>技職</a:t>
            </a:r>
            <a:r>
              <a:rPr lang="zh-TW" altLang="en-US" smtClean="0">
                <a:latin typeface="標楷體" pitchFamily="65" charset="-120"/>
              </a:rPr>
              <a:t>還是普通</a:t>
            </a:r>
            <a:r>
              <a:rPr lang="zh-TW" altLang="en-US" b="1" smtClean="0">
                <a:solidFill>
                  <a:srgbClr val="006600"/>
                </a:solidFill>
                <a:latin typeface="標楷體" pitchFamily="65" charset="-120"/>
              </a:rPr>
              <a:t>高教</a:t>
            </a:r>
            <a:r>
              <a:rPr lang="zh-TW" altLang="en-US" b="1" smtClean="0">
                <a:solidFill>
                  <a:srgbClr val="FF0000"/>
                </a:solidFill>
                <a:latin typeface="標楷體" pitchFamily="65" charset="-120"/>
              </a:rPr>
              <a:t>？</a:t>
            </a:r>
          </a:p>
          <a:p>
            <a:endParaRPr lang="zh-TW" altLang="en-US" smtClean="0"/>
          </a:p>
        </p:txBody>
      </p:sp>
      <p:pic>
        <p:nvPicPr>
          <p:cNvPr id="9220" name="Picture 2" descr="C:\Users\user001\AppData\Local\Microsoft\Windows\Temporary Internet Files\Content.IE5\PDRP6CF8\MC9002974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708275"/>
            <a:ext cx="24479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user001\AppData\Local\Microsoft\Windows\Temporary Internet Files\Content.IE5\XIOL7AWY\MC9002307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97188"/>
            <a:ext cx="29067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571750"/>
            <a:ext cx="194468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究竟是「職業教育」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zh-TW" altLang="en-US" dirty="0" smtClean="0"/>
              <a:t>還是「專業技術教育」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職業教育的傳統定義：</a:t>
            </a:r>
            <a:endParaRPr lang="en-US" altLang="zh-TW" smtClean="0"/>
          </a:p>
          <a:p>
            <a:pPr>
              <a:buFont typeface="Arial" charset="0"/>
              <a:buNone/>
            </a:pPr>
            <a:r>
              <a:rPr lang="zh-TW" altLang="en-US" smtClean="0"/>
              <a:t>       培養木工、水電工、汽車修護、園藝、美容師、計算機人員等</a:t>
            </a:r>
            <a:endParaRPr lang="en-US" altLang="zh-TW" smtClean="0"/>
          </a:p>
          <a:p>
            <a:pPr>
              <a:buFont typeface="Arial" charset="0"/>
              <a:buNone/>
            </a:pPr>
            <a:endParaRPr lang="en-US" altLang="zh-TW" smtClean="0"/>
          </a:p>
          <a:p>
            <a:r>
              <a:rPr lang="zh-TW" altLang="en-US" smtClean="0"/>
              <a:t>深信家財萬貫不如一技在身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透過這些職業訓練，培養學生從學校到工作崗位「無縫接軌」就業力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935</Words>
  <Application>Microsoft Office PowerPoint</Application>
  <PresentationFormat>如螢幕大小 (4:3)</PresentationFormat>
  <Paragraphs>163</Paragraphs>
  <Slides>25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突圍中的職業教育 －效能與效率</vt:lpstr>
      <vt:lpstr>大綱</vt:lpstr>
      <vt:lpstr> 1、 職業教育為什麼需要突圍?      </vt:lpstr>
      <vt:lpstr>什麼樣的教育才合適呢?</vt:lpstr>
      <vt:lpstr>大學文憑與學歷貶值了嗎?</vt:lpstr>
      <vt:lpstr>麥肯錫全球研究所 (McKinsey Global Institute)</vt:lpstr>
      <vt:lpstr>網路時代的職業教育</vt:lpstr>
      <vt:lpstr>投影片 8</vt:lpstr>
      <vt:lpstr>究竟是「職業教育」? 還是「專業技術教育」?</vt:lpstr>
      <vt:lpstr>2.  職業教育哪些地方需要突圍?</vt:lpstr>
      <vt:lpstr>投影片 11</vt:lpstr>
      <vt:lpstr>3.職業教育如何突圍?</vt:lpstr>
      <vt:lpstr>誰，比較好用?</vt:lpstr>
      <vt:lpstr>投影片 14</vt:lpstr>
      <vt:lpstr>跨領域能力</vt:lpstr>
      <vt:lpstr>投影片 16</vt:lpstr>
      <vt:lpstr>專業技術教育與人文素養</vt:lpstr>
      <vt:lpstr>投影片 18</vt:lpstr>
      <vt:lpstr>職業教育「效能」與「效率」問題</vt:lpstr>
      <vt:lpstr>投影片 20</vt:lpstr>
      <vt:lpstr>投影片 21</vt:lpstr>
      <vt:lpstr>投影片 22</vt:lpstr>
      <vt:lpstr>投影片 23</vt:lpstr>
      <vt:lpstr>投影片 24</vt:lpstr>
      <vt:lpstr>對話時間</vt:lpstr>
    </vt:vector>
  </TitlesOfParts>
  <Company>NCCU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台灣教改中的 課程與適性分流教育</dc:title>
  <dc:creator>Chou</dc:creator>
  <cp:lastModifiedBy>user</cp:lastModifiedBy>
  <cp:revision>99</cp:revision>
  <dcterms:created xsi:type="dcterms:W3CDTF">2013-11-06T03:07:53Z</dcterms:created>
  <dcterms:modified xsi:type="dcterms:W3CDTF">2016-12-06T03:53:10Z</dcterms:modified>
</cp:coreProperties>
</file>